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2" r:id="rId2"/>
    <p:sldMasterId id="2147483683" r:id="rId3"/>
    <p:sldMasterId id="2147483694" r:id="rId4"/>
    <p:sldMasterId id="2147483705" r:id="rId5"/>
    <p:sldMasterId id="2147483717" r:id="rId6"/>
    <p:sldMasterId id="2147483793" r:id="rId7"/>
  </p:sldMasterIdLst>
  <p:notesMasterIdLst>
    <p:notesMasterId r:id="rId21"/>
  </p:notesMasterIdLst>
  <p:sldIdLst>
    <p:sldId id="270" r:id="rId8"/>
    <p:sldId id="284" r:id="rId9"/>
    <p:sldId id="271" r:id="rId10"/>
    <p:sldId id="274" r:id="rId11"/>
    <p:sldId id="275" r:id="rId12"/>
    <p:sldId id="276" r:id="rId13"/>
    <p:sldId id="281" r:id="rId14"/>
    <p:sldId id="282" r:id="rId15"/>
    <p:sldId id="283" r:id="rId16"/>
    <p:sldId id="285" r:id="rId17"/>
    <p:sldId id="287" r:id="rId18"/>
    <p:sldId id="286" r:id="rId19"/>
    <p:sldId id="258" r:id="rId20"/>
  </p:sldIdLst>
  <p:sldSz cx="12199938" cy="6862763"/>
  <p:notesSz cx="6858000" cy="9144000"/>
  <p:defaultTextStyle>
    <a:defPPr>
      <a:defRPr lang="sv-SE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38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8A4"/>
    <a:srgbClr val="0000FF"/>
    <a:srgbClr val="279E93"/>
    <a:srgbClr val="1D619F"/>
    <a:srgbClr val="5B2871"/>
    <a:srgbClr val="AFC124"/>
    <a:srgbClr val="B93C7F"/>
    <a:srgbClr val="17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0" autoAdjust="0"/>
    <p:restoredTop sz="94529" autoAdjust="0"/>
  </p:normalViewPr>
  <p:slideViewPr>
    <p:cSldViewPr>
      <p:cViewPr varScale="1">
        <p:scale>
          <a:sx n="69" d="100"/>
          <a:sy n="69" d="100"/>
        </p:scale>
        <p:origin x="576" y="52"/>
      </p:cViewPr>
      <p:guideLst>
        <p:guide orient="horz" pos="2162"/>
        <p:guide pos="38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sv-S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sv-SE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sv-SE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90F1210A-1586-444B-9628-C0C3F7470A3E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7050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35FBF-A4F4-4F02-A5CC-20AC0ADD85FC}" type="slidenum">
              <a:rPr lang="sv-SE"/>
              <a:pPr/>
              <a:t>13</a:t>
            </a:fld>
            <a:endParaRPr lang="sv-SE" dirty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617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D61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51031" y="2122488"/>
            <a:ext cx="8546311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51031" y="2925763"/>
            <a:ext cx="8546311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om du vill redigera mall för underrubrikformat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" y="5852075"/>
            <a:ext cx="12199882" cy="603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273" y="4511501"/>
            <a:ext cx="7319963" cy="566738"/>
          </a:xfrm>
        </p:spPr>
        <p:txBody>
          <a:bodyPr anchor="b"/>
          <a:lstStyle>
            <a:lvl1pPr algn="l">
              <a:defRPr sz="2000" b="1">
                <a:solidFill>
                  <a:srgbClr val="1D619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1273" y="612776"/>
            <a:ext cx="7319963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1273" y="5087565"/>
            <a:ext cx="7319963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6173-3CD7-409C-8339-89680DA38C47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60BF-274E-422C-BD06-3C1C6AE7D4B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989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51031" y="2122488"/>
            <a:ext cx="8546311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51031" y="2925763"/>
            <a:ext cx="8546311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" y="5852075"/>
            <a:ext cx="12199902" cy="603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432082" y="334963"/>
            <a:ext cx="7493642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DB39E62-7B08-45D4-A5C8-E7F0CEE27DBA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0BF053-499B-47DB-95DF-85DDB21DDCDC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757-8795-4369-A795-ECBC2AEF8BE1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F053-499B-47DB-95DF-85DDB21DDCDC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711" y="4392983"/>
            <a:ext cx="10369947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711" y="2865711"/>
            <a:ext cx="1036994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6986-B806-470B-99F1-3885FF1F3656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F053-499B-47DB-95DF-85DDB21DDCDC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48" y="395288"/>
            <a:ext cx="10472473" cy="6477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448" y="1187449"/>
            <a:ext cx="5083308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043" y="1199133"/>
            <a:ext cx="5085425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C93B-7A75-400B-9769-6D60752A64A6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F053-499B-47DB-95DF-85DDB21DDCDC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531" y="396000"/>
            <a:ext cx="10979944" cy="6480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1098551"/>
            <a:ext cx="539391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944" y="1631181"/>
            <a:ext cx="539391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5745" y="1098001"/>
            <a:ext cx="5392542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5745" y="1631181"/>
            <a:ext cx="5392542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B311-5CD6-4296-B7E1-CFF4F72E6D98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F053-499B-47DB-95DF-85DDB21DDCDC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1D36-063F-49E9-9336-7AD4F5D40C11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F053-499B-47DB-95DF-85DDB21DDCDC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4D70-269F-4B7C-BFFC-4E869253A239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F053-499B-47DB-95DF-85DDB21DDCDC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97" y="273051"/>
            <a:ext cx="4013696" cy="854075"/>
          </a:xfrm>
        </p:spPr>
        <p:txBody>
          <a:bodyPr anchor="t"/>
          <a:lstStyle>
            <a:lvl1pPr algn="l"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837" y="273051"/>
            <a:ext cx="6820104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97" y="1199133"/>
            <a:ext cx="4013696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A3A-DFCE-46B9-859B-F4159C3F7AE8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F053-499B-47DB-95DF-85DDB21DDCDC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432082" y="334963"/>
            <a:ext cx="7493642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1D619F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A6CC37F-EB9F-46AD-9011-0894CCEBA878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E2660BF-274E-422C-BD06-3C1C6AE7D4B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8858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273" y="4511501"/>
            <a:ext cx="7319963" cy="566738"/>
          </a:xfrm>
        </p:spPr>
        <p:txBody>
          <a:bodyPr anchor="b"/>
          <a:lstStyle>
            <a:lvl1pPr algn="l">
              <a:defRPr sz="2000" b="1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1273" y="612776"/>
            <a:ext cx="7319963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Dra bilden till platshållaren eller klicka på ikonen för att lägga till den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1273" y="5087565"/>
            <a:ext cx="7319963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2EF-BA00-41A1-91E4-C80CBE4C987F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F053-499B-47DB-95DF-85DDB21DDCDC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51031" y="2122488"/>
            <a:ext cx="8546311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51031" y="2925763"/>
            <a:ext cx="8546311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" y="5852075"/>
            <a:ext cx="12199902" cy="6036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432082" y="334963"/>
            <a:ext cx="7493642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1D3C9FF-B640-4C8F-A2E8-6279AE9A1E02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B1E16A3-CB84-4B8D-AFDD-60692B13A79D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F296-E323-485E-841E-AE4EA6871784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16A3-CB84-4B8D-AFDD-60692B13A79D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711" y="4392983"/>
            <a:ext cx="10369947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711" y="2865711"/>
            <a:ext cx="1036994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1CFE-2472-455A-9044-0D13AE21E301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16A3-CB84-4B8D-AFDD-60692B13A79D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48" y="395288"/>
            <a:ext cx="10472473" cy="6477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448" y="1187449"/>
            <a:ext cx="5083308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043" y="1199133"/>
            <a:ext cx="5085425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F61-88E0-4BCE-A40C-AE601EE50AEE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16A3-CB84-4B8D-AFDD-60692B13A79D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531" y="396000"/>
            <a:ext cx="10979944" cy="6480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1098551"/>
            <a:ext cx="539391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944" y="1631181"/>
            <a:ext cx="539391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5745" y="1098001"/>
            <a:ext cx="5392542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5745" y="1631181"/>
            <a:ext cx="5392542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D9E3-87C6-47A0-A90E-25A0B145FAD4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16A3-CB84-4B8D-AFDD-60692B13A79D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704E-ACCD-47AB-A89D-200784C2C97B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16A3-CB84-4B8D-AFDD-60692B13A79D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9FB-6C24-4671-988B-FA2D2179EB21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16A3-CB84-4B8D-AFDD-60692B13A79D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97" y="273051"/>
            <a:ext cx="4013696" cy="854075"/>
          </a:xfrm>
        </p:spPr>
        <p:txBody>
          <a:bodyPr anchor="t"/>
          <a:lstStyle>
            <a:lvl1pPr algn="l">
              <a:defRPr sz="2400" b="1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837" y="273051"/>
            <a:ext cx="6820104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97" y="1199133"/>
            <a:ext cx="4013696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1416-0A7A-40B4-84A6-4EBEA649289B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16A3-CB84-4B8D-AFDD-60692B13A79D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619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206A-B6D4-4218-BDD3-5B64AAAC49DA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60BF-274E-422C-BD06-3C1C6AE7D4B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3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273" y="4511501"/>
            <a:ext cx="7319963" cy="566738"/>
          </a:xfrm>
        </p:spPr>
        <p:txBody>
          <a:bodyPr anchor="b"/>
          <a:lstStyle>
            <a:lvl1pPr algn="l">
              <a:defRPr sz="2000" b="1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1273" y="612776"/>
            <a:ext cx="7319963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Dra bilden till platshållaren eller klicka på ikonen för att lägga till den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1273" y="5087565"/>
            <a:ext cx="7319963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BFC-8424-4CAD-8F38-CE9CE65400F3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16A3-CB84-4B8D-AFDD-60692B13A79D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51031" y="2122488"/>
            <a:ext cx="8546311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51031" y="2925763"/>
            <a:ext cx="8546311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5852075"/>
            <a:ext cx="12199922" cy="6036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432082" y="334963"/>
            <a:ext cx="7493642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A9F32C69-69A2-46BA-841F-328251B26AE7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5EA628A-04D0-4889-BC42-100381166862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2A5024C7-503F-4FCC-A41E-5612091B9597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628A-04D0-4889-BC42-100381166862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711" y="4392983"/>
            <a:ext cx="10369947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711" y="2865711"/>
            <a:ext cx="1036994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23BB3CE-3E7F-48E3-8F77-505BAD1CA97C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628A-04D0-4889-BC42-100381166862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48" y="395288"/>
            <a:ext cx="10472473" cy="6477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448" y="1187449"/>
            <a:ext cx="5083308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043" y="1199133"/>
            <a:ext cx="5085425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84868B5-83B1-4E93-B38E-07EFD768702C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628A-04D0-4889-BC42-100381166862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531" y="396000"/>
            <a:ext cx="10979944" cy="648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1098551"/>
            <a:ext cx="539391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944" y="1631181"/>
            <a:ext cx="539391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5745" y="1098001"/>
            <a:ext cx="5392542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5745" y="1631181"/>
            <a:ext cx="5392542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0C722311-78CA-487B-A3CC-3AE2A2406B29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628A-04D0-4889-BC42-100381166862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05B2054B-0938-4529-8B47-E6AA88732553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628A-04D0-4889-BC42-100381166862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B71BCDE-C351-46B9-BD4E-AC07483FE2C6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628A-04D0-4889-BC42-100381166862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97" y="273051"/>
            <a:ext cx="4013696" cy="854075"/>
          </a:xfrm>
        </p:spPr>
        <p:txBody>
          <a:bodyPr anchor="t"/>
          <a:lstStyle>
            <a:lvl1pPr algn="l">
              <a:defRPr sz="2400" b="1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837" y="273051"/>
            <a:ext cx="6820104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97" y="1199133"/>
            <a:ext cx="4013696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245EA1-8E3F-4907-9696-4DD8007BA290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628A-04D0-4889-BC42-100381166862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711" y="4392983"/>
            <a:ext cx="10369947" cy="1181546"/>
          </a:xfrm>
        </p:spPr>
        <p:txBody>
          <a:bodyPr anchor="t"/>
          <a:lstStyle>
            <a:lvl1pPr algn="l">
              <a:defRPr sz="3500" b="1" cap="all">
                <a:solidFill>
                  <a:srgbClr val="1D619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711" y="2865711"/>
            <a:ext cx="1036994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8DDE-6589-433B-BF75-5AFDFDE68D6B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60BF-274E-422C-BD06-3C1C6AE7D4B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62906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273" y="4511501"/>
            <a:ext cx="7319963" cy="566738"/>
          </a:xfrm>
        </p:spPr>
        <p:txBody>
          <a:bodyPr anchor="b"/>
          <a:lstStyle>
            <a:lvl1pPr algn="l">
              <a:defRPr sz="2000" b="1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1273" y="612776"/>
            <a:ext cx="7319963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Dra bilden till platshållaren eller klicka på ikonen för att lägga till den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1273" y="5087565"/>
            <a:ext cx="7319963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89FC3FB-B8D1-4CD9-8507-F712BA8533A9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628A-04D0-4889-BC42-100381166862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51031" y="2122488"/>
            <a:ext cx="8546311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51031" y="2925763"/>
            <a:ext cx="8546311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5846507"/>
            <a:ext cx="12199922" cy="6036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432082" y="334963"/>
            <a:ext cx="7493642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68E7CF9-DCFB-4CE4-8C84-D8F366BCC31F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9F501A6-61FD-4403-9854-646065363FAA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44C0-72D7-4FC2-A652-3F0A69DA1192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1A6-61FD-4403-9854-646065363FAA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711" y="4392983"/>
            <a:ext cx="10369947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711" y="2865711"/>
            <a:ext cx="1036994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4AD5-CE85-48E5-8599-7722EE6F2716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1A6-61FD-4403-9854-646065363FAA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48" y="395288"/>
            <a:ext cx="10472473" cy="6477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448" y="1187449"/>
            <a:ext cx="5083308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043" y="1199133"/>
            <a:ext cx="5085425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8F4-8190-4FF0-9F01-47A960269489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1A6-61FD-4403-9854-646065363FAA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531" y="396000"/>
            <a:ext cx="10979944" cy="648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1098551"/>
            <a:ext cx="539391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944" y="1631181"/>
            <a:ext cx="539391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5745" y="1098001"/>
            <a:ext cx="5392542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5745" y="1631181"/>
            <a:ext cx="5392542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D80-81CF-4DCC-9023-ADC2AA7A73E2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1A6-61FD-4403-9854-646065363FAA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A5C7-EC38-4CB5-8E7C-6898ACCFF0A5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1A6-61FD-4403-9854-646065363FAA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8AAF-F24C-4D10-AF93-4007AF4395CD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1A6-61FD-4403-9854-646065363FAA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97" y="273051"/>
            <a:ext cx="4013696" cy="854075"/>
          </a:xfrm>
        </p:spPr>
        <p:txBody>
          <a:bodyPr anchor="t"/>
          <a:lstStyle>
            <a:lvl1pPr algn="l"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837" y="273051"/>
            <a:ext cx="6820104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97" y="1199133"/>
            <a:ext cx="4013696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E5-B899-4BA4-A361-61C5D007C9C0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1A6-61FD-4403-9854-646065363FAA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48" y="395288"/>
            <a:ext cx="10472473" cy="6477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448" y="1187449"/>
            <a:ext cx="5083308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043" y="1199133"/>
            <a:ext cx="5085425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BB7C-8FF3-48C3-88C8-166B95D13C3C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60BF-274E-422C-BD06-3C1C6AE7D4B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10278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273" y="4511501"/>
            <a:ext cx="7319963" cy="566738"/>
          </a:xfrm>
        </p:spPr>
        <p:txBody>
          <a:bodyPr anchor="b"/>
          <a:lstStyle>
            <a:lvl1pPr algn="l">
              <a:defRPr sz="2000" b="1"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1273" y="612776"/>
            <a:ext cx="7319963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Dra bilden till platshållaren eller klicka på ikonen för att lägga till den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1273" y="5087565"/>
            <a:ext cx="7319963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C8A4-BEF6-43E6-9777-9A1160859960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01A6-61FD-4403-9854-646065363FAA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51031" y="2122488"/>
            <a:ext cx="8546311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51031" y="2925763"/>
            <a:ext cx="8546311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" y="5852075"/>
            <a:ext cx="12199902" cy="6036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432082" y="334963"/>
            <a:ext cx="7493642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03FFB36-8DD1-4BE9-B96A-83AB0C033F83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84B1C19-2C4B-4D54-A823-4B21FE0E1A31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B185-6BCA-471A-9F43-321D2CBD3B21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1C19-2C4B-4D54-A823-4B21FE0E1A31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711" y="4392983"/>
            <a:ext cx="10369947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711" y="2865711"/>
            <a:ext cx="1036994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81E4-89BF-481D-8EB3-940BED791C25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1C19-2C4B-4D54-A823-4B21FE0E1A31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48" y="395288"/>
            <a:ext cx="10472473" cy="6477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448" y="1187449"/>
            <a:ext cx="5083308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043" y="1199133"/>
            <a:ext cx="5085425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A2C-B875-49F0-B4C3-6C835FA05110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1C19-2C4B-4D54-A823-4B21FE0E1A31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531" y="396000"/>
            <a:ext cx="10979944" cy="6480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1098551"/>
            <a:ext cx="539391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944" y="1631181"/>
            <a:ext cx="539391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5745" y="1098001"/>
            <a:ext cx="5392542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5745" y="1631181"/>
            <a:ext cx="5392542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41E9-BC91-4F50-BAE5-BBBCAC23270C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1C19-2C4B-4D54-A823-4B21FE0E1A31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351A-0BD5-44A8-A7F2-B276929DD09B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1C19-2C4B-4D54-A823-4B21FE0E1A31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FBAD-AEDE-4735-B61D-79A435F766C0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1C19-2C4B-4D54-A823-4B21FE0E1A31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97" y="273051"/>
            <a:ext cx="4013696" cy="854075"/>
          </a:xfr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837" y="273051"/>
            <a:ext cx="6820104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97" y="1199133"/>
            <a:ext cx="4013696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906A-26B6-4736-9A4A-97C7DEA9F6CA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1C19-2C4B-4D54-A823-4B21FE0E1A31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531" y="396000"/>
            <a:ext cx="10979944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1098551"/>
            <a:ext cx="539391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944" y="1631181"/>
            <a:ext cx="539391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5745" y="1098001"/>
            <a:ext cx="5392542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5745" y="1631181"/>
            <a:ext cx="5392542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5CBB-3B05-4F39-889F-D29F86BC266D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60BF-274E-422C-BD06-3C1C6AE7D4B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90969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273" y="4511501"/>
            <a:ext cx="7319963" cy="566738"/>
          </a:xfrm>
        </p:spPr>
        <p:txBody>
          <a:bodyPr anchor="b"/>
          <a:lstStyle>
            <a:lvl1pPr algn="l"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1273" y="612776"/>
            <a:ext cx="7319963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Dra bilden till platshållaren eller klicka på ikonen för att lägga till den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1273" y="5087565"/>
            <a:ext cx="7319963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275D-111A-438D-8992-A659F297738E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1C19-2C4B-4D54-A823-4B21FE0E1A31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51031" y="2122488"/>
            <a:ext cx="8546311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51031" y="2925763"/>
            <a:ext cx="8546311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" y="5852075"/>
            <a:ext cx="12199902" cy="60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665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432082" y="334963"/>
            <a:ext cx="7493642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28360F3-13DC-43BF-ACAD-9066CE4A2E1A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AC866AA-D4E7-43A7-8F99-265F412AB3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602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B6F-4C19-4B43-81A8-28F9CF38BD6B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66AA-D4E7-43A7-8F99-265F412AB3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6043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711" y="4392983"/>
            <a:ext cx="10369947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711" y="2865711"/>
            <a:ext cx="1036994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8F2-E18F-4B40-B991-AEB416F88496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66AA-D4E7-43A7-8F99-265F412AB3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791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48" y="395288"/>
            <a:ext cx="10472473" cy="647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448" y="1187449"/>
            <a:ext cx="5083308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043" y="1199133"/>
            <a:ext cx="5085425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0B2B-8249-43D8-A828-44D52268C4B2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66AA-D4E7-43A7-8F99-265F412AB3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5289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531" y="396000"/>
            <a:ext cx="10979944" cy="6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1098551"/>
            <a:ext cx="539391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944" y="1631181"/>
            <a:ext cx="539391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5745" y="1098001"/>
            <a:ext cx="5392542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5745" y="1631181"/>
            <a:ext cx="5392542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5E31-6F8A-4AE0-B109-02436B4ED6B1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66AA-D4E7-43A7-8F99-265F412AB3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807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6720-03E9-409A-9963-019E30BCF9A3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66AA-D4E7-43A7-8F99-265F412AB3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1782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526D-5088-460D-988E-EA3E41EB1A37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66AA-D4E7-43A7-8F99-265F412AB3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5416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97" y="273051"/>
            <a:ext cx="4013696" cy="854075"/>
          </a:xfrm>
        </p:spPr>
        <p:txBody>
          <a:bodyPr anchor="t"/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837" y="273051"/>
            <a:ext cx="6820104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97" y="1199133"/>
            <a:ext cx="4013696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378-13C9-4FB6-AAAD-894FA4DD530D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66AA-D4E7-43A7-8F99-265F412AB3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2161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6AFC-0FA5-4A85-9500-69761C46D081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60BF-274E-422C-BD06-3C1C6AE7D4B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80652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273" y="4511501"/>
            <a:ext cx="7319963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1273" y="612776"/>
            <a:ext cx="7319963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Dra bilden till platshållaren eller klicka på ikonen för att lägga till den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1273" y="5087565"/>
            <a:ext cx="7319963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20DE-5A53-40B0-A1ED-749856FDE5D1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66AA-D4E7-43A7-8F99-265F412AB3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5767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0B8B-1B56-4753-AE08-997EF988DCE4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60BF-274E-422C-BD06-3C1C6AE7D4B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903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97" y="273051"/>
            <a:ext cx="4013696" cy="854075"/>
          </a:xfrm>
        </p:spPr>
        <p:txBody>
          <a:bodyPr anchor="t"/>
          <a:lstStyle>
            <a:lvl1pPr algn="l">
              <a:defRPr sz="24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837" y="273051"/>
            <a:ext cx="6820104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97" y="1199133"/>
            <a:ext cx="4013696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944" y="5447605"/>
            <a:ext cx="1078994" cy="1078994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15F2-1BEE-4A0B-AEA2-8F28AF0DDD3D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60BF-274E-422C-BD06-3C1C6AE7D4B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29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15448" y="395288"/>
            <a:ext cx="1037206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448" y="1187450"/>
            <a:ext cx="10372065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7684145" y="6246009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FE34-523A-418C-9854-AB170667C23E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567757" y="6239693"/>
            <a:ext cx="411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816579" y="6234608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660BF-274E-422C-BD06-3C1C6AE7D4B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D619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15448" y="395288"/>
            <a:ext cx="1037206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448" y="1187450"/>
            <a:ext cx="10372065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2"/>
          </p:nvPr>
        </p:nvSpPr>
        <p:spPr>
          <a:xfrm>
            <a:off x="7679457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AD3B-5AF8-415F-BF0C-5C645D0D8212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3"/>
          </p:nvPr>
        </p:nvSpPr>
        <p:spPr>
          <a:xfrm>
            <a:off x="3563069" y="6167685"/>
            <a:ext cx="411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4"/>
          </p:nvPr>
        </p:nvSpPr>
        <p:spPr>
          <a:xfrm>
            <a:off x="815448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BF053-499B-47DB-95DF-85DDB21DDC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80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15448" y="395288"/>
            <a:ext cx="1037206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448" y="1187450"/>
            <a:ext cx="10372065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7676624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65757-FA7C-47E6-B8F1-55DABCF11803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560236" y="6167685"/>
            <a:ext cx="411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815448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E16A3-CB84-4B8D-AFDD-60692B13A79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398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15448" y="395288"/>
            <a:ext cx="1037206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448" y="1187450"/>
            <a:ext cx="10372065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7696077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17AC723E-4369-4037-B60C-563B0953B087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579689" y="6167685"/>
            <a:ext cx="411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815448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628A-04D0-4889-BC42-10038116686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284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15448" y="395288"/>
            <a:ext cx="1037206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448" y="1187450"/>
            <a:ext cx="10372065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7676624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DB06-B053-482B-A68E-6A1DB39AA4B0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560236" y="6167685"/>
            <a:ext cx="411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815448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501A6-61FD-4403-9854-646065363FA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555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15448" y="395288"/>
            <a:ext cx="1037206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448" y="1187450"/>
            <a:ext cx="10372065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7696077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D5D76-0BA4-44A3-9DBE-99C9F46AFE9E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579689" y="6167685"/>
            <a:ext cx="411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815448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1C19-2C4B-4D54-A823-4B21FE0E1A3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15448" y="395288"/>
            <a:ext cx="1037206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448" y="1187450"/>
            <a:ext cx="10372065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16531" y="5986800"/>
            <a:ext cx="398827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8E8E8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7676624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7950C-8C81-458B-B61D-4CB7D773A576}" type="datetime1">
              <a:rPr lang="sv-SE" smtClean="0"/>
              <a:t>2022-06-14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560236" y="6167685"/>
            <a:ext cx="411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815448" y="6167685"/>
            <a:ext cx="274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866AA-D4E7-43A7-8F99-265F412AB3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701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tell@sollentuna.se" TargetMode="External"/><Relationship Id="rId2" Type="http://schemas.openxmlformats.org/officeDocument/2006/relationships/hyperlink" Target="mailto:von@sollentuna.se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sitara.khanam@sollentuna.s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webropolsurveys.com/S/923046DAE96D17F4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mmarkollegiet.se/vara-tjanster/statsbidrag/statsbidrag-till-kommuner/rekvirera-statsbidrag-till-kommuner/statsbidrag-till-kommuner-for-aldreomsorg---teknik-kvalitet-och-effektivitet-med-den-aldre-i-fokus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bidrag.socialstyrelsen.se/kommuner/motverka-ensamhet-bland-aldre-och-okad-kvalitet-i-varden-och-omsorgen-om-personer-med-demenssjukdom/" TargetMode="External"/><Relationship Id="rId2" Type="http://schemas.openxmlformats.org/officeDocument/2006/relationships/hyperlink" Target="https://www.kammarkollegiet.se/vara-tjanster/statsbidrag/statsbidrag-till-kommuner/rekvirera-statsbidrag-till-kommuner/statsbidrag-till-kommuner-for-aldreomsorg---teknik-kvalitet-och-effektivitet-med-den-aldre-i-foku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statsbidrag.socialstyrelsen.se/kommuner/satsningen-aldreomsorgslyftet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bidrag.socialstyrelsen.se/kommuner/sakerstalla-en-god-vard-och-omsorg-av-aldre-personer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bidrag.socialstyrelsen.se/kommuner/statsbidrag-till-kommunerna-for-att-oka-specialistunderskoterskekompetens-inom-vard-och-omsorg-om-aldre-samt-vard-och-omsorg-om-personer-med-demenssjukdom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bidrag.socialstyrelsen.se/kommuner/prestationsbaserat-statsbidrag-till-kommunerna-i-syfte-att-utoka-bemanningen-av-sjukskoterskor-pa-sarskilda-boenden/" TargetMode="External"/><Relationship Id="rId2" Type="http://schemas.openxmlformats.org/officeDocument/2006/relationships/hyperlink" Target="https://statsbidrag.socialstyrelsen.se/kommuner/satsningen-aldreomsorgslyftet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tatsbidrag.socialstyrelsen.se/kommuner/prestationsbaserat-statsbidrag-till-kommunerna-i-syfte-att-minska-andelen-timanstallningar-inom-kommunalt-finansierad-vard-och-omsorg-om-aldre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webropolsurveys.com/S/923046DAE96D17F4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351031" y="2775372"/>
            <a:ext cx="8546311" cy="300781"/>
          </a:xfrm>
        </p:spPr>
        <p:txBody>
          <a:bodyPr/>
          <a:lstStyle/>
          <a:p>
            <a:r>
              <a:rPr lang="sv-SE" dirty="0" smtClean="0"/>
              <a:t>Statsbidrag och stimulansmedel </a:t>
            </a:r>
            <a:r>
              <a:rPr lang="sv-SE" dirty="0"/>
              <a:t>2022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600" b="0" dirty="0" smtClean="0"/>
              <a:t>andra omgången</a:t>
            </a:r>
            <a:r>
              <a:rPr lang="sv-SE" sz="1600" b="0" dirty="0"/>
              <a:t/>
            </a:r>
            <a:br>
              <a:rPr lang="sv-SE" sz="1600" b="0" dirty="0"/>
            </a:br>
            <a:r>
              <a:rPr lang="sv-SE" sz="1600" b="0" dirty="0" smtClean="0"/>
              <a:t>Intresseanmälan för utförare senast 8 augusti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Sollentuna kommun, Vård och omsorgskontoret</a:t>
            </a:r>
          </a:p>
        </p:txBody>
      </p:sp>
    </p:spTree>
    <p:extLst>
      <p:ext uri="{BB962C8B-B14F-4D97-AF65-F5344CB8AC3E}">
        <p14:creationId xmlns:p14="http://schemas.microsoft.com/office/powerpoint/2010/main" val="1470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 redovisning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699369" y="1199133"/>
            <a:ext cx="9934027" cy="3972125"/>
          </a:xfrm>
        </p:spPr>
        <p:txBody>
          <a:bodyPr/>
          <a:lstStyle/>
          <a:p>
            <a:r>
              <a:rPr lang="sv-SE" sz="2400" dirty="0" smtClean="0"/>
              <a:t>Fyll </a:t>
            </a:r>
            <a:r>
              <a:rPr lang="sv-SE" sz="2400" dirty="0"/>
              <a:t>löpande i mallen för </a:t>
            </a:r>
            <a:r>
              <a:rPr lang="sv-SE" sz="2400" dirty="0" smtClean="0"/>
              <a:t>återredovisning. Se regelbundet över information i ert redovisningssystem (</a:t>
            </a:r>
            <a:r>
              <a:rPr lang="sv-SE" sz="2400" dirty="0"/>
              <a:t>minst en gång per </a:t>
            </a:r>
            <a:r>
              <a:rPr lang="sv-SE" sz="2400" dirty="0" smtClean="0"/>
              <a:t>månad).</a:t>
            </a:r>
          </a:p>
          <a:p>
            <a:r>
              <a:rPr lang="sv-SE" sz="2400" dirty="0" smtClean="0"/>
              <a:t>Var uppmärksam på vilket eller vilka  projekt ni behöver redovisa på angivet enligt tilldelningsbesluten.</a:t>
            </a:r>
          </a:p>
          <a:p>
            <a:r>
              <a:rPr lang="sv-SE" sz="2400" dirty="0" smtClean="0"/>
              <a:t>Slutsumman i redovisningen ska stämma utifrån transaktionslista ni för in (ska kunna bestyrkas via verifikationsnummer ur ekonomi eller lönesystem)</a:t>
            </a:r>
          </a:p>
          <a:p>
            <a:r>
              <a:rPr lang="sv-SE" sz="2400" dirty="0" smtClean="0"/>
              <a:t>Vid uppföljning eller revision ska ni kunna uppvisa giltiga underlag tillexempel lönelistor.</a:t>
            </a:r>
          </a:p>
        </p:txBody>
      </p:sp>
    </p:spTree>
    <p:extLst>
      <p:ext uri="{BB962C8B-B14F-4D97-AF65-F5344CB8AC3E}">
        <p14:creationId xmlns:p14="http://schemas.microsoft.com/office/powerpoint/2010/main" val="107671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15447" y="1187449"/>
            <a:ext cx="8668897" cy="4188148"/>
          </a:xfrm>
        </p:spPr>
        <p:txBody>
          <a:bodyPr/>
          <a:lstStyle/>
          <a:p>
            <a:r>
              <a:rPr lang="sv-SE" sz="2200" dirty="0" smtClean="0"/>
              <a:t>Samtliga kostnader ska vara bokförda på år 2022.</a:t>
            </a:r>
          </a:p>
          <a:p>
            <a:r>
              <a:rPr lang="sv-SE" sz="2200" dirty="0" smtClean="0"/>
              <a:t>Återrapportering sker till Vård och omsorgskontoret senast 15 januari 2023</a:t>
            </a:r>
          </a:p>
          <a:p>
            <a:r>
              <a:rPr lang="sv-SE" sz="2200" dirty="0" smtClean="0"/>
              <a:t>Skicka i fylld mall till </a:t>
            </a:r>
            <a:r>
              <a:rPr lang="sv-SE" sz="2200" dirty="0" smtClean="0">
                <a:hlinkClick r:id="rId2"/>
              </a:rPr>
              <a:t>von@sollentuna.se</a:t>
            </a:r>
            <a:r>
              <a:rPr lang="sv-SE" sz="2200" dirty="0" smtClean="0"/>
              <a:t> med kopia till </a:t>
            </a:r>
            <a:r>
              <a:rPr lang="sv-SE" sz="2200" dirty="0" smtClean="0">
                <a:hlinkClick r:id="rId3"/>
              </a:rPr>
              <a:t>christine.tell@sollentuna.se</a:t>
            </a:r>
            <a:r>
              <a:rPr lang="sv-SE" sz="2200" dirty="0" smtClean="0"/>
              <a:t> samt </a:t>
            </a:r>
            <a:r>
              <a:rPr lang="sv-SE" sz="2200" dirty="0" smtClean="0">
                <a:hlinkClick r:id="rId4"/>
              </a:rPr>
              <a:t>sitara.khanam@sollentuna.se</a:t>
            </a:r>
            <a:endParaRPr lang="sv-SE" sz="2200" dirty="0" smtClean="0"/>
          </a:p>
          <a:p>
            <a:r>
              <a:rPr lang="sv-SE" sz="2200" dirty="0" smtClean="0"/>
              <a:t>Återbetalning av ej nyttjade medel sker efter kommunens revision senast 31 januari 2023</a:t>
            </a:r>
          </a:p>
          <a:p>
            <a:r>
              <a:rPr lang="sv-SE" sz="2200" dirty="0" smtClean="0"/>
              <a:t>Vid funderingar – kontakta Christine Tell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43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32081" y="334963"/>
            <a:ext cx="11356519" cy="576138"/>
          </a:xfrm>
        </p:spPr>
        <p:txBody>
          <a:bodyPr/>
          <a:lstStyle/>
          <a:p>
            <a:r>
              <a:rPr lang="sv-SE" dirty="0" smtClean="0"/>
              <a:t>Bild från </a:t>
            </a:r>
            <a:r>
              <a:rPr lang="sv-SE" dirty="0" smtClean="0"/>
              <a:t>återredovisningsmallen. Mallen finns publicerad på utförarportalen. 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71" y="1487165"/>
            <a:ext cx="11734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08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b="0" dirty="0" smtClean="0"/>
              <a:t>	</a:t>
            </a:r>
            <a:endParaRPr lang="sv-SE" b="0" dirty="0"/>
          </a:p>
        </p:txBody>
      </p:sp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63465" y="2927325"/>
            <a:ext cx="9005522" cy="576262"/>
          </a:xfrm>
          <a:noFill/>
        </p:spPr>
        <p:txBody>
          <a:bodyPr/>
          <a:lstStyle/>
          <a:p>
            <a:r>
              <a:rPr lang="sv-SE" dirty="0"/>
              <a:t>Om du har ytterligare frågor kontakta kvalitetsutvecklare Christine Tell på mailadress </a:t>
            </a:r>
            <a:endParaRPr lang="sv-SE" dirty="0" smtClean="0"/>
          </a:p>
          <a:p>
            <a:r>
              <a:rPr lang="sv-SE" dirty="0" smtClean="0"/>
              <a:t>christine.tell@sollentuna.se </a:t>
            </a:r>
            <a:endParaRPr lang="sv-SE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Tillfälle nummer två augusti 2022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699370" y="839093"/>
            <a:ext cx="10488144" cy="5616623"/>
          </a:xfrm>
        </p:spPr>
        <p:txBody>
          <a:bodyPr/>
          <a:lstStyle/>
          <a:p>
            <a:r>
              <a:rPr lang="sv-SE" sz="2200" dirty="0" smtClean="0"/>
              <a:t>Utförare </a:t>
            </a:r>
            <a:r>
              <a:rPr lang="sv-SE" sz="2200" dirty="0"/>
              <a:t>av vård och omsorg i Sollentuna kommun har </a:t>
            </a:r>
            <a:r>
              <a:rPr lang="sv-SE" sz="2200" dirty="0" smtClean="0"/>
              <a:t>möjlighet </a:t>
            </a:r>
            <a:r>
              <a:rPr lang="sv-SE" sz="2200" dirty="0"/>
              <a:t>att </a:t>
            </a:r>
            <a:r>
              <a:rPr lang="sv-SE" sz="2200" dirty="0" smtClean="0"/>
              <a:t>göra intresseanmälningar om att ta </a:t>
            </a:r>
            <a:r>
              <a:rPr lang="sv-SE" sz="2200" dirty="0"/>
              <a:t>del av 2022 års </a:t>
            </a:r>
            <a:r>
              <a:rPr lang="sv-SE" sz="2200" dirty="0" smtClean="0"/>
              <a:t>statsbidrag </a:t>
            </a:r>
            <a:r>
              <a:rPr lang="sv-SE" sz="2200" dirty="0"/>
              <a:t>och stimulansmedel </a:t>
            </a:r>
            <a:r>
              <a:rPr lang="sv-SE" sz="2200" dirty="0" smtClean="0"/>
              <a:t>genom </a:t>
            </a:r>
            <a:r>
              <a:rPr lang="sv-SE" sz="2200" dirty="0"/>
              <a:t>att svara på enkäten som finns via länken </a:t>
            </a:r>
            <a:r>
              <a:rPr lang="sv-SE" sz="2200" dirty="0" smtClean="0"/>
              <a:t>nedan senast 8 augusti</a:t>
            </a:r>
          </a:p>
          <a:p>
            <a:endParaRPr lang="sv-SE" sz="800" dirty="0"/>
          </a:p>
          <a:p>
            <a:pPr marL="0" indent="0">
              <a:buNone/>
            </a:pPr>
            <a:r>
              <a:rPr lang="sv-SE" b="1" u="sng" dirty="0" smtClean="0">
                <a:hlinkClick r:id="rId2"/>
              </a:rPr>
              <a:t>Intresseanmälan </a:t>
            </a:r>
            <a:r>
              <a:rPr lang="sv-SE" b="1" u="sng" dirty="0">
                <a:hlinkClick r:id="rId2"/>
              </a:rPr>
              <a:t>om statsbidrag/stimulansmedel</a:t>
            </a:r>
            <a:endParaRPr lang="sv-SE" sz="800" b="1" u="sng" dirty="0"/>
          </a:p>
          <a:p>
            <a:r>
              <a:rPr lang="sv-SE" sz="2200" dirty="0" smtClean="0"/>
              <a:t>Beslut </a:t>
            </a:r>
            <a:r>
              <a:rPr lang="sv-SE" sz="2200" dirty="0"/>
              <a:t>om tilldelning </a:t>
            </a:r>
            <a:r>
              <a:rPr lang="sv-SE" sz="2200" dirty="0" smtClean="0"/>
              <a:t>och utbetalning av </a:t>
            </a:r>
            <a:r>
              <a:rPr lang="sv-SE" sz="2200" dirty="0"/>
              <a:t>medel kommer </a:t>
            </a:r>
            <a:r>
              <a:rPr lang="sv-SE" sz="2200" dirty="0" smtClean="0"/>
              <a:t>ske i slutet av augusti</a:t>
            </a:r>
            <a:endParaRPr lang="sv-SE" sz="2200" dirty="0"/>
          </a:p>
          <a:p>
            <a:pPr lvl="1"/>
            <a:r>
              <a:rPr lang="sv-SE" sz="2000" dirty="0"/>
              <a:t>Om det finns kvar medel att söka efter detta ansökningstillfälle, öppnas </a:t>
            </a:r>
            <a:r>
              <a:rPr lang="sv-SE" sz="2000" dirty="0" smtClean="0"/>
              <a:t>ytterligare omgång </a:t>
            </a:r>
            <a:r>
              <a:rPr lang="sv-SE" sz="2000" dirty="0"/>
              <a:t>upp i </a:t>
            </a:r>
            <a:r>
              <a:rPr lang="sv-SE" sz="2000" dirty="0" smtClean="0"/>
              <a:t>oktober.</a:t>
            </a:r>
          </a:p>
          <a:p>
            <a:pPr marL="457200" lvl="1" indent="0">
              <a:buNone/>
            </a:pPr>
            <a:endParaRPr lang="sv-SE" sz="800" dirty="0"/>
          </a:p>
          <a:p>
            <a:r>
              <a:rPr lang="sv-SE" sz="2200" dirty="0" smtClean="0"/>
              <a:t>På </a:t>
            </a:r>
            <a:r>
              <a:rPr lang="sv-SE" sz="2200" dirty="0"/>
              <a:t>följande sidor finns information om </a:t>
            </a:r>
            <a:r>
              <a:rPr lang="sv-SE" sz="2200"/>
              <a:t>vilka </a:t>
            </a:r>
            <a:r>
              <a:rPr lang="sv-SE" sz="2200" smtClean="0"/>
              <a:t>statsbidrag </a:t>
            </a:r>
            <a:r>
              <a:rPr lang="sv-SE" sz="2200" dirty="0"/>
              <a:t>och stimulansbidrag det finns att </a:t>
            </a:r>
            <a:r>
              <a:rPr lang="sv-SE" sz="2200" dirty="0" smtClean="0"/>
              <a:t>söka och vad Sollentuna kommun prioriterar just nu. </a:t>
            </a:r>
            <a:r>
              <a:rPr lang="sv-SE" sz="2200" dirty="0"/>
              <a:t>I de klickbara länkarna </a:t>
            </a:r>
            <a:r>
              <a:rPr lang="sv-SE" sz="2200" dirty="0" smtClean="0"/>
              <a:t>finns den nationella informationen om </a:t>
            </a:r>
            <a:r>
              <a:rPr lang="sv-SE" sz="2200" dirty="0"/>
              <a:t>medlens inriktning och </a:t>
            </a:r>
            <a:r>
              <a:rPr lang="sv-SE" sz="2200" dirty="0" smtClean="0"/>
              <a:t>förutsättningar</a:t>
            </a:r>
          </a:p>
          <a:p>
            <a:r>
              <a:rPr lang="sv-SE" sz="2200" dirty="0" smtClean="0"/>
              <a:t>Det finns också information om hur du som utförare behöver återredovisa erhållna medel</a:t>
            </a:r>
            <a:endParaRPr lang="sv-SE" sz="22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90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374539" y="4583509"/>
            <a:ext cx="2557078" cy="173309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9000" b="-9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7198240"/>
              <a:satOff val="16884"/>
              <a:lumOff val="976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grpSp>
        <p:nvGrpSpPr>
          <p:cNvPr id="3" name="Grupp 2"/>
          <p:cNvGrpSpPr/>
          <p:nvPr/>
        </p:nvGrpSpPr>
        <p:grpSpPr>
          <a:xfrm>
            <a:off x="374539" y="106730"/>
            <a:ext cx="11449272" cy="2358037"/>
            <a:chOff x="7364542" y="3817612"/>
            <a:chExt cx="1504764" cy="727823"/>
          </a:xfrm>
        </p:grpSpPr>
        <p:sp>
          <p:nvSpPr>
            <p:cNvPr id="4" name="Rektangulär bildtext 3"/>
            <p:cNvSpPr/>
            <p:nvPr/>
          </p:nvSpPr>
          <p:spPr>
            <a:xfrm>
              <a:off x="7364542" y="3900889"/>
              <a:ext cx="1504764" cy="644546"/>
            </a:xfrm>
            <a:prstGeom prst="wedgeRectCallout">
              <a:avLst>
                <a:gd name="adj1" fmla="val 20250"/>
                <a:gd name="adj2" fmla="val -607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ktangulär bildtext 4"/>
            <p:cNvSpPr txBox="1"/>
            <p:nvPr/>
          </p:nvSpPr>
          <p:spPr>
            <a:xfrm>
              <a:off x="7364542" y="3817612"/>
              <a:ext cx="1504764" cy="644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sv-SE" sz="1400" b="1" kern="1200" dirty="0" smtClean="0"/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3200" u="sng" dirty="0" smtClean="0">
                <a:hlinkClick r:id="rId3"/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200" u="sng" dirty="0" smtClean="0">
                  <a:hlinkClick r:id="rId3"/>
                </a:rPr>
                <a:t>Statsbidrag </a:t>
              </a:r>
              <a:r>
                <a:rPr lang="sv-SE" sz="3200" u="sng" dirty="0">
                  <a:hlinkClick r:id="rId3"/>
                </a:rPr>
                <a:t>till kommuner för äldreomsorg - teknik, kvalitet och effektivitet med den äldre i fokus </a:t>
              </a:r>
              <a:r>
                <a:rPr lang="sv-SE" sz="3200" u="sng" dirty="0" smtClean="0">
                  <a:hlinkClick r:id="rId3"/>
                </a:rPr>
                <a:t>– Kammarkollegiet</a:t>
              </a:r>
              <a:r>
                <a:rPr lang="sv-SE" sz="3200" dirty="0"/>
                <a:t/>
              </a:r>
              <a:br>
                <a:rPr lang="sv-SE" sz="3200" dirty="0"/>
              </a:br>
              <a:endParaRPr lang="sv-SE" sz="900" dirty="0" smtClean="0"/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400" i="1" dirty="0" smtClean="0">
                  <a:solidFill>
                    <a:srgbClr val="1D619F"/>
                  </a:solidFill>
                </a:rPr>
                <a:t>En </a:t>
              </a:r>
              <a:r>
                <a:rPr lang="sv-SE" sz="2400" i="1" dirty="0">
                  <a:solidFill>
                    <a:srgbClr val="1D619F"/>
                  </a:solidFill>
                </a:rPr>
                <a:t>treårig satsning där 2022 är tredje året. Sollentuna </a:t>
              </a:r>
              <a:r>
                <a:rPr lang="sv-SE" sz="2400" i="1" dirty="0" smtClean="0">
                  <a:solidFill>
                    <a:srgbClr val="1D619F"/>
                  </a:solidFill>
                </a:rPr>
                <a:t>har tilldelas 877 </a:t>
              </a:r>
              <a:r>
                <a:rPr lang="sv-SE" sz="2400" i="1" dirty="0">
                  <a:solidFill>
                    <a:srgbClr val="1D619F"/>
                  </a:solidFill>
                </a:rPr>
                <a:t>179 </a:t>
              </a:r>
              <a:r>
                <a:rPr lang="sv-SE" sz="2400" i="1" dirty="0" smtClean="0">
                  <a:solidFill>
                    <a:srgbClr val="1D619F"/>
                  </a:solidFill>
                </a:rPr>
                <a:t>kr</a:t>
              </a:r>
              <a:endParaRPr lang="sv-SE" sz="3200" b="1" kern="1200" dirty="0"/>
            </a:p>
          </p:txBody>
        </p:sp>
      </p:grpSp>
      <p:sp>
        <p:nvSpPr>
          <p:cNvPr id="6" name="Rektangel 5"/>
          <p:cNvSpPr/>
          <p:nvPr/>
        </p:nvSpPr>
        <p:spPr>
          <a:xfrm>
            <a:off x="3049588" y="2891979"/>
            <a:ext cx="609917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sv-SE" sz="1600" dirty="0"/>
          </a:p>
        </p:txBody>
      </p:sp>
      <p:sp>
        <p:nvSpPr>
          <p:cNvPr id="10" name="Rektangel 9"/>
          <p:cNvSpPr/>
          <p:nvPr/>
        </p:nvSpPr>
        <p:spPr>
          <a:xfrm>
            <a:off x="555354" y="2691924"/>
            <a:ext cx="85934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dirty="0"/>
              <a:t>Inriktning</a:t>
            </a:r>
          </a:p>
          <a:p>
            <a:r>
              <a:rPr lang="sv-SE" dirty="0"/>
              <a:t>Stöd för införande av Säker digital kommunikation </a:t>
            </a:r>
          </a:p>
          <a:p>
            <a:r>
              <a:rPr lang="sv-SE" dirty="0"/>
              <a:t>Införande av välfärdsteknik och andra digitala </a:t>
            </a:r>
            <a:r>
              <a:rPr lang="sv-SE" dirty="0" smtClean="0"/>
              <a:t>lösningar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91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grpSp>
        <p:nvGrpSpPr>
          <p:cNvPr id="3" name="Grupp 2"/>
          <p:cNvGrpSpPr/>
          <p:nvPr/>
        </p:nvGrpSpPr>
        <p:grpSpPr>
          <a:xfrm>
            <a:off x="-41419" y="326206"/>
            <a:ext cx="12241357" cy="2853998"/>
            <a:chOff x="7340987" y="3900889"/>
            <a:chExt cx="1561547" cy="644546"/>
          </a:xfrm>
        </p:grpSpPr>
        <p:sp>
          <p:nvSpPr>
            <p:cNvPr id="4" name="Rektangulär bildtext 3"/>
            <p:cNvSpPr/>
            <p:nvPr/>
          </p:nvSpPr>
          <p:spPr>
            <a:xfrm>
              <a:off x="7364542" y="3900889"/>
              <a:ext cx="1504764" cy="644546"/>
            </a:xfrm>
            <a:prstGeom prst="wedgeRectCallout">
              <a:avLst>
                <a:gd name="adj1" fmla="val 20250"/>
                <a:gd name="adj2" fmla="val -607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ktangulär bildtext 4"/>
            <p:cNvSpPr txBox="1"/>
            <p:nvPr/>
          </p:nvSpPr>
          <p:spPr>
            <a:xfrm>
              <a:off x="7340987" y="3900889"/>
              <a:ext cx="1561547" cy="64454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sv-SE" sz="1400" b="1" kern="1200" dirty="0" smtClean="0"/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3200" u="sng" dirty="0" smtClean="0">
                <a:hlinkClick r:id="rId2"/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200" u="sng" dirty="0" smtClean="0">
                  <a:hlinkClick r:id="rId3"/>
                </a:rPr>
                <a:t> Motverka </a:t>
              </a:r>
              <a:r>
                <a:rPr lang="sv-SE" sz="3200" u="sng" dirty="0">
                  <a:hlinkClick r:id="rId3"/>
                </a:rPr>
                <a:t>ensamhet bland äldre och ökad kvalitet i vården och omsorgen om personer med demenssjukdom - </a:t>
              </a:r>
              <a:r>
                <a:rPr lang="sv-SE" sz="3200" u="sng" dirty="0" smtClean="0">
                  <a:hlinkClick r:id="rId3"/>
                </a:rPr>
                <a:t>Socialstyrelsen</a:t>
              </a:r>
              <a:r>
                <a:rPr lang="sv-SE" sz="3200" dirty="0"/>
                <a:t/>
              </a:r>
              <a:br>
                <a:rPr lang="sv-SE" sz="3200" dirty="0"/>
              </a:br>
              <a:endParaRPr lang="sv-SE" sz="900" dirty="0" smtClean="0"/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400" i="1" dirty="0" smtClean="0">
                  <a:solidFill>
                    <a:srgbClr val="1D619F"/>
                  </a:solidFill>
                </a:rPr>
                <a:t>Sollentuna 2022: 3 412 645 kr 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400" i="1" dirty="0" smtClean="0">
                  <a:solidFill>
                    <a:srgbClr val="1D619F"/>
                  </a:solidFill>
                </a:rPr>
                <a:t>Medel </a:t>
              </a:r>
              <a:r>
                <a:rPr lang="sv-SE" sz="2400" i="1" dirty="0">
                  <a:solidFill>
                    <a:srgbClr val="1D619F"/>
                  </a:solidFill>
                </a:rPr>
                <a:t>kan användas för personalkostnader, investeringar, utbildningskostnader och </a:t>
              </a:r>
              <a:r>
                <a:rPr lang="sv-SE" sz="2400" i="1" dirty="0" smtClean="0">
                  <a:solidFill>
                    <a:srgbClr val="1D619F"/>
                  </a:solidFill>
                </a:rPr>
                <a:t>aktiviteter </a:t>
              </a:r>
              <a:endParaRPr lang="sv-SE" sz="2400" i="1" dirty="0">
                <a:solidFill>
                  <a:srgbClr val="1D619F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3200" b="1" kern="1200" dirty="0"/>
            </a:p>
          </p:txBody>
        </p:sp>
      </p:grpSp>
      <p:sp>
        <p:nvSpPr>
          <p:cNvPr id="6" name="Rektangel 5"/>
          <p:cNvSpPr/>
          <p:nvPr/>
        </p:nvSpPr>
        <p:spPr>
          <a:xfrm>
            <a:off x="3049588" y="2891979"/>
            <a:ext cx="609917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sv-SE" sz="1600" dirty="0"/>
          </a:p>
        </p:txBody>
      </p:sp>
      <p:sp>
        <p:nvSpPr>
          <p:cNvPr id="10" name="Rektangel 9"/>
          <p:cNvSpPr/>
          <p:nvPr/>
        </p:nvSpPr>
        <p:spPr>
          <a:xfrm>
            <a:off x="699369" y="3735367"/>
            <a:ext cx="8593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dirty="0" smtClean="0"/>
              <a:t>Sollentuna satsar vidare på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555353" y="4752786"/>
            <a:ext cx="2256274" cy="1805019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9000" b="-39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3199218"/>
              <a:satOff val="7504"/>
              <a:lumOff val="434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Rektangel 6"/>
          <p:cNvSpPr/>
          <p:nvPr/>
        </p:nvSpPr>
        <p:spPr>
          <a:xfrm>
            <a:off x="3507681" y="4511501"/>
            <a:ext cx="6099175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Ökad kunskap om demens och prioriterar aktiviteter för demenscertifiering såsom stjärnmärkt eller Silviacertifiering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Lokala </a:t>
            </a:r>
            <a:r>
              <a:rPr lang="sv-SE" dirty="0" smtClean="0"/>
              <a:t>demensteam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Insatser för att motverka ensamhet och hälsofrämjande arbete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97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ulär bildtext 11"/>
          <p:cNvSpPr/>
          <p:nvPr/>
        </p:nvSpPr>
        <p:spPr>
          <a:xfrm>
            <a:off x="394723" y="299220"/>
            <a:ext cx="11465886" cy="2116946"/>
          </a:xfrm>
          <a:prstGeom prst="wedgeRectCallout">
            <a:avLst>
              <a:gd name="adj1" fmla="val 20250"/>
              <a:gd name="adj2" fmla="val -60700"/>
            </a:avLst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sv-SE" sz="800" u="sng" dirty="0" smtClean="0">
              <a:solidFill>
                <a:srgbClr val="0000FF"/>
              </a:solidFill>
            </a:endParaRPr>
          </a:p>
          <a:p>
            <a:pPr algn="ctr"/>
            <a:r>
              <a:rPr lang="sv-SE" sz="3200" u="sng" dirty="0" smtClean="0">
                <a:solidFill>
                  <a:srgbClr val="0000FF"/>
                </a:solidFill>
                <a:hlinkClick r:id="rId2"/>
              </a:rPr>
              <a:t>Äldreomsorgslyftet </a:t>
            </a:r>
            <a:r>
              <a:rPr lang="sv-SE" sz="3200" u="sng" dirty="0">
                <a:solidFill>
                  <a:srgbClr val="0000FF"/>
                </a:solidFill>
                <a:hlinkClick r:id="rId2"/>
              </a:rPr>
              <a:t>2022 - Socialstyrelsen</a:t>
            </a:r>
            <a:r>
              <a:rPr lang="sv-SE" sz="3200" u="sng" dirty="0">
                <a:solidFill>
                  <a:srgbClr val="0000FF"/>
                </a:solidFill>
              </a:rPr>
              <a:t> </a:t>
            </a:r>
            <a:endParaRPr lang="sv-SE" sz="3200" u="sng" dirty="0" smtClean="0">
              <a:solidFill>
                <a:srgbClr val="0000FF"/>
              </a:solidFill>
            </a:endParaRPr>
          </a:p>
          <a:p>
            <a:pPr algn="ctr"/>
            <a:r>
              <a:rPr lang="sv-SE" sz="2400" i="1" dirty="0" smtClean="0">
                <a:solidFill>
                  <a:srgbClr val="0000FF"/>
                </a:solidFill>
              </a:rPr>
              <a:t>Sollentuna 2022 </a:t>
            </a:r>
            <a:r>
              <a:rPr lang="sv-SE" sz="2400" b="1" i="1" dirty="0" smtClean="0">
                <a:solidFill>
                  <a:srgbClr val="0000FF"/>
                </a:solidFill>
              </a:rPr>
              <a:t>9 </a:t>
            </a:r>
            <a:r>
              <a:rPr lang="sv-SE" sz="2400" b="1" i="1" dirty="0">
                <a:solidFill>
                  <a:srgbClr val="0000FF"/>
                </a:solidFill>
              </a:rPr>
              <a:t>623 893 </a:t>
            </a:r>
            <a:r>
              <a:rPr lang="sv-SE" sz="2400" i="1" dirty="0" smtClean="0">
                <a:solidFill>
                  <a:srgbClr val="0000FF"/>
                </a:solidFill>
              </a:rPr>
              <a:t>kr </a:t>
            </a:r>
          </a:p>
          <a:p>
            <a:pPr algn="ctr"/>
            <a:r>
              <a:rPr lang="sv-SE" sz="2400" i="1" dirty="0">
                <a:solidFill>
                  <a:srgbClr val="0000FF"/>
                </a:solidFill>
              </a:rPr>
              <a:t>E</a:t>
            </a:r>
            <a:r>
              <a:rPr lang="sv-SE" sz="2400" i="1" dirty="0" smtClean="0">
                <a:solidFill>
                  <a:srgbClr val="0000FF"/>
                </a:solidFill>
              </a:rPr>
              <a:t>rsättning </a:t>
            </a:r>
            <a:r>
              <a:rPr lang="sv-SE" sz="2400" i="1" dirty="0">
                <a:solidFill>
                  <a:srgbClr val="0000FF"/>
                </a:solidFill>
              </a:rPr>
              <a:t>för </a:t>
            </a:r>
            <a:r>
              <a:rPr lang="sv-SE" sz="2400" i="1" u="sng" dirty="0">
                <a:solidFill>
                  <a:srgbClr val="0000FF"/>
                </a:solidFill>
              </a:rPr>
              <a:t>lönekostnader</a:t>
            </a:r>
            <a:r>
              <a:rPr lang="sv-SE" sz="2400" i="1" dirty="0">
                <a:solidFill>
                  <a:srgbClr val="0000FF"/>
                </a:solidFill>
              </a:rPr>
              <a:t> </a:t>
            </a:r>
            <a:r>
              <a:rPr lang="sv-SE" sz="2400" i="1" dirty="0" smtClean="0">
                <a:solidFill>
                  <a:srgbClr val="0000FF"/>
                </a:solidFill>
              </a:rPr>
              <a:t> för arbetstid </a:t>
            </a:r>
            <a:r>
              <a:rPr lang="sv-SE" sz="2400" i="1" dirty="0">
                <a:solidFill>
                  <a:srgbClr val="0000FF"/>
                </a:solidFill>
              </a:rPr>
              <a:t>för person som deltar i </a:t>
            </a:r>
            <a:r>
              <a:rPr lang="sv-SE" sz="2400" i="1" dirty="0" smtClean="0">
                <a:solidFill>
                  <a:srgbClr val="0000FF"/>
                </a:solidFill>
              </a:rPr>
              <a:t>utbildning</a:t>
            </a:r>
            <a:endParaRPr lang="sv-SE" sz="2400" i="1" dirty="0">
              <a:solidFill>
                <a:srgbClr val="0000FF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049588" y="2891979"/>
            <a:ext cx="609917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sv-SE" sz="1600" dirty="0"/>
          </a:p>
        </p:txBody>
      </p:sp>
      <p:sp>
        <p:nvSpPr>
          <p:cNvPr id="9" name="Rektangel 8"/>
          <p:cNvSpPr/>
          <p:nvPr/>
        </p:nvSpPr>
        <p:spPr>
          <a:xfrm>
            <a:off x="3078078" y="4859286"/>
            <a:ext cx="609917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v-S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augusti finns 3,7 miljoner kvar att fördela räcker t ex till utbildning för 22 personer på heltid, 44 personer på halvtid eller många kortare utbildningar till tex språkombud – passa på!!</a:t>
            </a:r>
          </a:p>
          <a:p>
            <a:pPr lvl="1"/>
            <a:r>
              <a:rPr lang="sv-SE" sz="1600" dirty="0" smtClean="0"/>
              <a:t>OBS – Eu medfinansiering och redovisning från och med 2022</a:t>
            </a:r>
          </a:p>
        </p:txBody>
      </p:sp>
      <p:sp>
        <p:nvSpPr>
          <p:cNvPr id="10" name="Rektangel 9"/>
          <p:cNvSpPr/>
          <p:nvPr/>
        </p:nvSpPr>
        <p:spPr>
          <a:xfrm>
            <a:off x="555353" y="2455217"/>
            <a:ext cx="92170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dirty="0" smtClean="0"/>
              <a:t>Inriktningen är att </a:t>
            </a:r>
            <a:r>
              <a:rPr lang="sv-SE" dirty="0"/>
              <a:t>stärka kompetensen inom kommunalt finansierad vård och omsorg</a:t>
            </a:r>
            <a:endParaRPr lang="sv-S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Yrkespaket undersköterska och vårdbiträde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Kunskap inom undersköterskans kompetensområde såsom lyftteknik</a:t>
            </a:r>
            <a:r>
              <a:rPr lang="sv-SE" dirty="0"/>
              <a:t>, demens, </a:t>
            </a:r>
            <a:r>
              <a:rPr lang="sv-SE" dirty="0" smtClean="0"/>
              <a:t>välfärdsteknik, nutrition, </a:t>
            </a:r>
            <a:r>
              <a:rPr lang="sv-SE" dirty="0">
                <a:effectLst/>
              </a:rPr>
              <a:t>språkombud</a:t>
            </a:r>
            <a:r>
              <a:rPr lang="sv-SE" dirty="0"/>
              <a:t> och </a:t>
            </a:r>
            <a:r>
              <a:rPr lang="sv-SE" dirty="0" smtClean="0"/>
              <a:t>handledarutbildning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Specialistutbildning </a:t>
            </a:r>
            <a:r>
              <a:rPr lang="sv-SE" dirty="0"/>
              <a:t>för </a:t>
            </a:r>
            <a:r>
              <a:rPr lang="sv-SE" dirty="0" smtClean="0"/>
              <a:t>undersköterskor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Ledarskapsutbildningar på högskolenivå för första linjens chefer 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91" y="4859286"/>
            <a:ext cx="2510626" cy="169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949919" y="4640407"/>
            <a:ext cx="2256274" cy="1805019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3000" r="-1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1599609"/>
              <a:satOff val="3752"/>
              <a:lumOff val="217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upp 4"/>
          <p:cNvGrpSpPr/>
          <p:nvPr/>
        </p:nvGrpSpPr>
        <p:grpSpPr>
          <a:xfrm>
            <a:off x="195313" y="172548"/>
            <a:ext cx="11634702" cy="4662880"/>
            <a:chOff x="5237970" y="2088436"/>
            <a:chExt cx="2035596" cy="910007"/>
          </a:xfrm>
        </p:grpSpPr>
        <p:sp>
          <p:nvSpPr>
            <p:cNvPr id="6" name="Rektangulär bildtext 5"/>
            <p:cNvSpPr/>
            <p:nvPr/>
          </p:nvSpPr>
          <p:spPr>
            <a:xfrm>
              <a:off x="5237970" y="2088436"/>
              <a:ext cx="2035596" cy="373770"/>
            </a:xfrm>
            <a:prstGeom prst="wedgeRectCallout">
              <a:avLst>
                <a:gd name="adj1" fmla="val 20250"/>
                <a:gd name="adj2" fmla="val -60700"/>
              </a:avLst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ktangulär bildtext 4"/>
            <p:cNvSpPr txBox="1"/>
            <p:nvPr/>
          </p:nvSpPr>
          <p:spPr>
            <a:xfrm>
              <a:off x="5237970" y="2169648"/>
              <a:ext cx="2008084" cy="8287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000" b="1" kern="1200" dirty="0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998" y="880037"/>
            <a:ext cx="11534769" cy="1080120"/>
          </a:xfrm>
        </p:spPr>
        <p:txBody>
          <a:bodyPr/>
          <a:lstStyle/>
          <a:p>
            <a:pPr algn="ctr"/>
            <a:r>
              <a:rPr lang="sv-SE" sz="2800" b="0" i="1" u="sng" kern="1200" dirty="0">
                <a:solidFill>
                  <a:schemeClr val="lt1"/>
                </a:solidFill>
                <a:latin typeface="+mn-lt"/>
                <a:ea typeface="+mn-ea"/>
                <a:cs typeface="+mn-cs"/>
                <a:hlinkClick r:id="rId3"/>
              </a:rPr>
              <a:t>5. </a:t>
            </a:r>
            <a:r>
              <a:rPr lang="sv-SE" sz="2800" b="0" u="sng" kern="1200" dirty="0">
                <a:solidFill>
                  <a:schemeClr val="lt1"/>
                </a:solidFill>
                <a:latin typeface="+mn-lt"/>
                <a:ea typeface="+mn-ea"/>
                <a:cs typeface="+mn-cs"/>
                <a:hlinkClick r:id="rId3"/>
              </a:rPr>
              <a:t>Säkerställa en god vård och omsorg av äldre personer – Socialstyrelsen</a:t>
            </a:r>
            <a:r>
              <a:rPr lang="sv-SE" sz="2800" b="0" u="sng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/>
            </a:r>
            <a:br>
              <a:rPr lang="sv-SE" sz="2800" b="0" u="sng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b="0" i="1" dirty="0" smtClean="0">
                <a:latin typeface="+mn-lt"/>
              </a:rPr>
              <a:t>Sollentuna 2022 </a:t>
            </a:r>
            <a:r>
              <a:rPr lang="sv-SE" i="1" dirty="0" smtClean="0">
                <a:latin typeface="+mn-lt"/>
              </a:rPr>
              <a:t>22 424 749 </a:t>
            </a:r>
            <a:r>
              <a:rPr lang="sv-SE" b="0" i="1" dirty="0" smtClean="0">
                <a:latin typeface="+mn-lt"/>
              </a:rPr>
              <a:t>kr</a:t>
            </a:r>
            <a:br>
              <a:rPr lang="sv-SE" b="0" i="1" dirty="0" smtClean="0">
                <a:latin typeface="+mn-lt"/>
              </a:rPr>
            </a:br>
            <a:r>
              <a:rPr lang="sv-SE" sz="2200" b="0" i="1" dirty="0" smtClean="0">
                <a:latin typeface="+mn-lt"/>
              </a:rPr>
              <a:t>Medlen används utifrån lokala behov möjliggöra förbättring, utveckling samt stärka kompetens</a:t>
            </a:r>
            <a:r>
              <a:rPr lang="sv-SE" dirty="0"/>
              <a:t/>
            </a:r>
            <a:br>
              <a:rPr lang="sv-SE" dirty="0"/>
            </a:br>
            <a:r>
              <a:rPr lang="sv-SE" b="0" i="1" dirty="0">
                <a:latin typeface="+mn-lt"/>
              </a:rPr>
              <a:t/>
            </a:r>
            <a:br>
              <a:rPr lang="sv-SE" b="0" i="1" dirty="0">
                <a:latin typeface="+mn-lt"/>
              </a:rPr>
            </a:br>
            <a:endParaRPr lang="sv-SE" b="0" dirty="0">
              <a:latin typeface="+mn-lt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483345" y="2106220"/>
            <a:ext cx="1118942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Sollentuna prioriterar</a:t>
            </a:r>
          </a:p>
          <a:p>
            <a:r>
              <a:rPr lang="sv-SE" dirty="0" smtClean="0">
                <a:sym typeface="Symbol" panose="05050102010706020507" pitchFamily="18" charset="2"/>
              </a:rPr>
              <a:t>Språkombud</a:t>
            </a:r>
          </a:p>
          <a:p>
            <a:r>
              <a:rPr lang="sv-SE" dirty="0" smtClean="0"/>
              <a:t>Kompetenshöjningar kring lyftteknik</a:t>
            </a:r>
            <a:r>
              <a:rPr lang="sv-SE" dirty="0"/>
              <a:t>, demens, </a:t>
            </a:r>
            <a:r>
              <a:rPr lang="sv-SE" dirty="0" smtClean="0"/>
              <a:t>BPSD, välfärdsteknik, fallförebyggande arbete </a:t>
            </a:r>
            <a:r>
              <a:rPr lang="sv-SE" dirty="0"/>
              <a:t>och </a:t>
            </a:r>
            <a:r>
              <a:rPr lang="sv-SE" dirty="0" smtClean="0"/>
              <a:t>nutrition. Även material och kursavgifter går att söka förutom lönekostnader för de som går utbildningen</a:t>
            </a:r>
          </a:p>
          <a:p>
            <a:r>
              <a:rPr lang="sv-SE" dirty="0" smtClean="0"/>
              <a:t>Att det finns två rullstolscyklar på varje äldreboende (även nya utförare)</a:t>
            </a:r>
          </a:p>
          <a:p>
            <a:r>
              <a:rPr lang="sv-SE" dirty="0" smtClean="0"/>
              <a:t>Att det finns surfplattor för aktivitet och kommunikation med anhöriga</a:t>
            </a:r>
          </a:p>
          <a:p>
            <a:r>
              <a:rPr lang="sv-SE" dirty="0" smtClean="0"/>
              <a:t>Specialistutbildning för sjuksköterskor</a:t>
            </a:r>
          </a:p>
          <a:p>
            <a:r>
              <a:rPr lang="sv-SE" dirty="0" smtClean="0"/>
              <a:t>Arbete kring omsorgskontakt</a:t>
            </a:r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943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93858" y="4640407"/>
            <a:ext cx="2256274" cy="1805019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3000" r="-1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1599609"/>
              <a:satOff val="3752"/>
              <a:lumOff val="217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upp 4"/>
          <p:cNvGrpSpPr/>
          <p:nvPr/>
        </p:nvGrpSpPr>
        <p:grpSpPr>
          <a:xfrm>
            <a:off x="1" y="479053"/>
            <a:ext cx="12199937" cy="6262577"/>
            <a:chOff x="5235260" y="2144245"/>
            <a:chExt cx="2040712" cy="854198"/>
          </a:xfrm>
        </p:grpSpPr>
        <p:sp>
          <p:nvSpPr>
            <p:cNvPr id="6" name="Rektangulär bildtext 5"/>
            <p:cNvSpPr/>
            <p:nvPr/>
          </p:nvSpPr>
          <p:spPr>
            <a:xfrm>
              <a:off x="5235260" y="2144245"/>
              <a:ext cx="2040712" cy="326561"/>
            </a:xfrm>
            <a:prstGeom prst="wedgeRectCallout">
              <a:avLst>
                <a:gd name="adj1" fmla="val 20250"/>
                <a:gd name="adj2" fmla="val -60700"/>
              </a:avLst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ktangulär bildtext 4"/>
            <p:cNvSpPr txBox="1"/>
            <p:nvPr/>
          </p:nvSpPr>
          <p:spPr>
            <a:xfrm>
              <a:off x="5237970" y="2169648"/>
              <a:ext cx="2008084" cy="8287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000" b="1" kern="1200" dirty="0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542" y="983063"/>
            <a:ext cx="11621946" cy="1449917"/>
          </a:xfrm>
        </p:spPr>
        <p:txBody>
          <a:bodyPr/>
          <a:lstStyle/>
          <a:p>
            <a:pPr algn="ctr"/>
            <a:r>
              <a:rPr lang="sv-SE" sz="2800" b="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7. Statsbidrag </a:t>
            </a:r>
            <a:r>
              <a:rPr lang="sv-SE" sz="2800" b="0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till kommunerna för att öka specialistundersköterskekompetens inom vård och omsorg om äldre samt vård och omsorg om personer med </a:t>
            </a:r>
            <a:r>
              <a:rPr lang="sv-SE" sz="2800" b="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demenssjukdom </a:t>
            </a:r>
            <a:r>
              <a:rPr lang="sv-SE" sz="2800" b="0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– </a:t>
            </a:r>
            <a:r>
              <a:rPr lang="sv-SE" sz="2800" b="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Socialstyrelsen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i="1" dirty="0" smtClean="0">
                <a:latin typeface="+mn-lt"/>
              </a:rPr>
              <a:t>Sollentuna 2022 </a:t>
            </a:r>
            <a:r>
              <a:rPr lang="sv-SE" i="1" dirty="0" smtClean="0">
                <a:latin typeface="+mn-lt"/>
              </a:rPr>
              <a:t>192</a:t>
            </a:r>
            <a:r>
              <a:rPr lang="sv-SE" i="1" dirty="0">
                <a:latin typeface="+mn-lt"/>
              </a:rPr>
              <a:t> 745 </a:t>
            </a:r>
            <a:r>
              <a:rPr lang="sv-SE" i="1" dirty="0" smtClean="0">
                <a:latin typeface="+mn-lt"/>
              </a:rPr>
              <a:t>kr</a:t>
            </a:r>
            <a:r>
              <a:rPr lang="sv-SE" b="0" i="1" dirty="0" smtClean="0">
                <a:latin typeface="+mn-lt"/>
              </a:rPr>
              <a:t/>
            </a:r>
            <a:br>
              <a:rPr lang="sv-SE" b="0" i="1" dirty="0" smtClean="0">
                <a:latin typeface="+mn-lt"/>
              </a:rPr>
            </a:br>
            <a:r>
              <a:rPr lang="sv-SE" sz="2200" b="0" i="1" dirty="0" smtClean="0">
                <a:latin typeface="+mn-lt"/>
              </a:rPr>
              <a:t>Medlen används till </a:t>
            </a:r>
            <a:r>
              <a:rPr lang="sv-SE" b="0" i="1" dirty="0">
                <a:latin typeface="+mn-lt"/>
              </a:rPr>
              <a:t>20% av lönekostnad, 50% från arbetsgivare, 30% egen finansiering. Går ej att få samtidigt som andra bidrag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10671" y="3024934"/>
            <a:ext cx="1118942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>
                <a:sym typeface="Symbol" panose="05050102010706020507" pitchFamily="18" charset="2"/>
              </a:rPr>
              <a:t>Inriktning</a:t>
            </a:r>
          </a:p>
          <a:p>
            <a:r>
              <a:rPr lang="sv-SE" dirty="0"/>
              <a:t>Syftet är att göra det möjligt för fler undersköterskor att via yrkeshögskolan utbilda sig till specialistundersköterskor med fokus på äldrevård och demensvård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08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ulär bildtext 11"/>
          <p:cNvSpPr/>
          <p:nvPr/>
        </p:nvSpPr>
        <p:spPr>
          <a:xfrm>
            <a:off x="394723" y="299220"/>
            <a:ext cx="11465886" cy="2116946"/>
          </a:xfrm>
          <a:prstGeom prst="wedgeRectCallout">
            <a:avLst>
              <a:gd name="adj1" fmla="val 20250"/>
              <a:gd name="adj2" fmla="val -60700"/>
            </a:avLst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sv-SE" sz="800" u="sng" dirty="0" smtClean="0">
              <a:solidFill>
                <a:srgbClr val="0000FF"/>
              </a:solidFill>
            </a:endParaRPr>
          </a:p>
          <a:p>
            <a:pPr algn="ctr"/>
            <a:r>
              <a:rPr lang="sv-SE" sz="3200" u="sng" dirty="0" smtClean="0">
                <a:solidFill>
                  <a:srgbClr val="0000FF"/>
                </a:solidFill>
                <a:hlinkClick r:id="rId2"/>
              </a:rPr>
              <a:t>8. </a:t>
            </a:r>
            <a:r>
              <a:rPr lang="sv-SE" sz="2800" u="sng" dirty="0">
                <a:hlinkClick r:id="rId3"/>
              </a:rPr>
              <a:t>Prestationsbaserat statsbidrag till kommuner i syfte att utöka bemanningen av sjuksköterskor på särskilda boenden </a:t>
            </a:r>
            <a:r>
              <a:rPr lang="sv-SE" sz="2800" u="sng" dirty="0" smtClean="0">
                <a:hlinkClick r:id="rId3"/>
              </a:rPr>
              <a:t>– Socialstyrelsen</a:t>
            </a:r>
            <a:endParaRPr lang="sv-SE" sz="2800" u="sng" dirty="0" smtClean="0"/>
          </a:p>
          <a:p>
            <a:pPr algn="ctr"/>
            <a:r>
              <a:rPr lang="sv-SE" sz="1600" dirty="0" smtClean="0">
                <a:solidFill>
                  <a:srgbClr val="0000FF"/>
                </a:solidFill>
              </a:rPr>
              <a:t>Underlag från 2020 och 2021 redovisade</a:t>
            </a:r>
          </a:p>
        </p:txBody>
      </p:sp>
      <p:sp>
        <p:nvSpPr>
          <p:cNvPr id="6" name="Rektangel 5"/>
          <p:cNvSpPr/>
          <p:nvPr/>
        </p:nvSpPr>
        <p:spPr>
          <a:xfrm>
            <a:off x="3049588" y="2891979"/>
            <a:ext cx="609917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sv-SE" sz="1600" dirty="0"/>
          </a:p>
        </p:txBody>
      </p:sp>
      <p:grpSp>
        <p:nvGrpSpPr>
          <p:cNvPr id="11" name="Grupp 10"/>
          <p:cNvGrpSpPr/>
          <p:nvPr/>
        </p:nvGrpSpPr>
        <p:grpSpPr>
          <a:xfrm>
            <a:off x="475037" y="2711302"/>
            <a:ext cx="11305256" cy="2147984"/>
            <a:chOff x="2689133" y="2445955"/>
            <a:chExt cx="2008084" cy="828795"/>
          </a:xfrm>
        </p:grpSpPr>
        <p:sp>
          <p:nvSpPr>
            <p:cNvPr id="13" name="Rektangulär bildtext 12"/>
            <p:cNvSpPr/>
            <p:nvPr/>
          </p:nvSpPr>
          <p:spPr>
            <a:xfrm>
              <a:off x="2689133" y="2445955"/>
              <a:ext cx="2008084" cy="828795"/>
            </a:xfrm>
            <a:prstGeom prst="wedgeRectCallout">
              <a:avLst>
                <a:gd name="adj1" fmla="val 20250"/>
                <a:gd name="adj2" fmla="val -607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ktangulär bildtext 4"/>
            <p:cNvSpPr txBox="1"/>
            <p:nvPr/>
          </p:nvSpPr>
          <p:spPr>
            <a:xfrm>
              <a:off x="2689133" y="2445955"/>
              <a:ext cx="2008084" cy="8287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000" b="1" kern="120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627361" y="2968923"/>
            <a:ext cx="11017223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algn="ctr">
              <a:spcAft>
                <a:spcPts val="600"/>
              </a:spcAft>
            </a:pPr>
            <a:r>
              <a:rPr lang="sv-SE" sz="28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9. Prestationsbaserat </a:t>
            </a:r>
            <a:r>
              <a:rPr lang="sv-SE" sz="28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statsbidrag till kommuner för att minska andelen timanställningar inom kommunalt finansierad vård och omsorg om äldre - Socialstyrelsen</a:t>
            </a:r>
            <a:r>
              <a:rPr lang="sv-S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sv-SE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400" algn="ctr">
              <a:spcAft>
                <a:spcPts val="600"/>
              </a:spcAft>
            </a:pPr>
            <a:r>
              <a:rPr lang="sv-SE" sz="1600" dirty="0" smtClean="0">
                <a:solidFill>
                  <a:srgbClr val="0000FF"/>
                </a:solidFill>
                <a:latin typeface="+mn-lt"/>
              </a:rPr>
              <a:t>Underlag </a:t>
            </a:r>
            <a:r>
              <a:rPr lang="sv-SE" sz="1600" dirty="0">
                <a:solidFill>
                  <a:srgbClr val="0000FF"/>
                </a:solidFill>
                <a:latin typeface="+mn-lt"/>
              </a:rPr>
              <a:t>från 2020 och 2021 </a:t>
            </a:r>
            <a:r>
              <a:rPr lang="sv-SE" sz="1600" dirty="0" smtClean="0">
                <a:solidFill>
                  <a:srgbClr val="0000FF"/>
                </a:solidFill>
                <a:latin typeface="+mn-lt"/>
              </a:rPr>
              <a:t>redovisade</a:t>
            </a:r>
            <a:endParaRPr lang="sv-SE" sz="16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475037" y="5447605"/>
            <a:ext cx="101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Socialstyrelsen planerar att fortsätta satsningen även 2023 och 2024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85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815448" y="479054"/>
            <a:ext cx="10372065" cy="4896544"/>
          </a:xfrm>
        </p:spPr>
        <p:txBody>
          <a:bodyPr/>
          <a:lstStyle/>
          <a:p>
            <a:r>
              <a:rPr lang="sv-SE" sz="2200" dirty="0"/>
              <a:t>Du som utförare inom vård och omsorg behöver inte ange vilket stimulansmedel du är intresserad av utan vad du önskar genomföra och </a:t>
            </a:r>
            <a:r>
              <a:rPr lang="sv-SE" sz="2200" dirty="0" smtClean="0"/>
              <a:t>kostnad. Svara </a:t>
            </a:r>
            <a:r>
              <a:rPr lang="sv-SE" sz="2200" dirty="0"/>
              <a:t>på enkäten senast 8 </a:t>
            </a:r>
            <a:r>
              <a:rPr lang="sv-SE" sz="2200" dirty="0" smtClean="0"/>
              <a:t>augusti</a:t>
            </a:r>
          </a:p>
          <a:p>
            <a:endParaRPr lang="sv-SE" sz="800" dirty="0" smtClean="0"/>
          </a:p>
          <a:p>
            <a:pPr marL="0" indent="0">
              <a:buNone/>
            </a:pPr>
            <a:r>
              <a:rPr lang="sv-SE" b="1" u="sng" dirty="0" smtClean="0">
                <a:hlinkClick r:id="rId2"/>
              </a:rPr>
              <a:t>Intresseanmälan </a:t>
            </a:r>
            <a:r>
              <a:rPr lang="sv-SE" b="1" u="sng" dirty="0">
                <a:hlinkClick r:id="rId2"/>
              </a:rPr>
              <a:t>om </a:t>
            </a:r>
            <a:r>
              <a:rPr lang="sv-SE" b="1" u="sng" dirty="0" smtClean="0">
                <a:hlinkClick r:id="rId2"/>
              </a:rPr>
              <a:t>statsbidrag/stimulansmedel</a:t>
            </a:r>
            <a:endParaRPr lang="sv-SE" b="1" u="sng" dirty="0" smtClean="0"/>
          </a:p>
          <a:p>
            <a:pPr marL="0" indent="0">
              <a:buNone/>
            </a:pPr>
            <a:endParaRPr lang="sv-S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Redovisningskrav</a:t>
            </a:r>
          </a:p>
          <a:p>
            <a:r>
              <a:rPr lang="sv-SE" sz="2200" dirty="0"/>
              <a:t>Du som utförare behöver redovisa medlen i Excelmallen ”återredovisning av utbetalade stimulansmedel” som ni får av Vård och omsorgskontoret. </a:t>
            </a:r>
          </a:p>
          <a:p>
            <a:r>
              <a:rPr lang="sv-SE" sz="2200" dirty="0"/>
              <a:t>Medlen ska redovisas per enhet och per angivet projekt ni fått beslut om. </a:t>
            </a:r>
          </a:p>
          <a:p>
            <a:r>
              <a:rPr lang="sv-SE" sz="2200" dirty="0"/>
              <a:t>Börja med att spara ner mallen med enhetens namn. I första fliken i mallen finns instruktioner om hur ni behöver redovisa. </a:t>
            </a:r>
          </a:p>
          <a:p>
            <a:r>
              <a:rPr lang="sv-SE" sz="2200" dirty="0"/>
              <a:t>Varje enhet ska redovisas separat i mallen. T ex AB Solom redovisar dagverksamhet i en mall, äldreboende Edsberg i en annan mall.</a:t>
            </a:r>
          </a:p>
          <a:p>
            <a:endParaRPr lang="sv-SE" dirty="0"/>
          </a:p>
          <a:p>
            <a:endParaRPr lang="sv-SE" dirty="0"/>
          </a:p>
          <a:p>
            <a:endParaRPr lang="sv-SE" sz="800" b="1" u="sng" dirty="0"/>
          </a:p>
          <a:p>
            <a:endParaRPr lang="sv-SE" sz="800" b="1" u="sng" dirty="0" smtClean="0"/>
          </a:p>
          <a:p>
            <a:endParaRPr lang="sv-SE" sz="800" b="1" u="sng" dirty="0"/>
          </a:p>
        </p:txBody>
      </p:sp>
    </p:spTree>
    <p:extLst>
      <p:ext uri="{BB962C8B-B14F-4D97-AF65-F5344CB8AC3E}">
        <p14:creationId xmlns:p14="http://schemas.microsoft.com/office/powerpoint/2010/main" val="300895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å">
  <a:themeElements>
    <a:clrScheme name="Sollentu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899C6"/>
      </a:accent1>
      <a:accent2>
        <a:srgbClr val="D85395"/>
      </a:accent2>
      <a:accent3>
        <a:srgbClr val="87D3D1"/>
      </a:accent3>
      <a:accent4>
        <a:srgbClr val="682F73"/>
      </a:accent4>
      <a:accent5>
        <a:srgbClr val="E1E167"/>
      </a:accent5>
      <a:accent6>
        <a:srgbClr val="DFCDE3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053C2FF-E38D-469D-A82B-1D9B8339E61C}" vid="{8F92B8BC-FC47-4C38-93D5-156B40479B6C}"/>
    </a:ext>
  </a:extLst>
</a:theme>
</file>

<file path=ppt/theme/theme2.xml><?xml version="1.0" encoding="utf-8"?>
<a:theme xmlns:a="http://schemas.openxmlformats.org/drawingml/2006/main" name="2_Cyan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053C2FF-E38D-469D-A82B-1D9B8339E61C}" vid="{4C4E47B3-A205-42BF-9513-78274F3FCB80}"/>
    </a:ext>
  </a:extLst>
</a:theme>
</file>

<file path=ppt/theme/theme3.xml><?xml version="1.0" encoding="utf-8"?>
<a:theme xmlns:a="http://schemas.openxmlformats.org/drawingml/2006/main" name="3_Lila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053C2FF-E38D-469D-A82B-1D9B8339E61C}" vid="{B2E929DB-E2EB-4E76-A774-3B3C9C517D0A}"/>
    </a:ext>
  </a:extLst>
</a:theme>
</file>

<file path=ppt/theme/theme4.xml><?xml version="1.0" encoding="utf-8"?>
<a:theme xmlns:a="http://schemas.openxmlformats.org/drawingml/2006/main" name="4_Grön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053C2FF-E38D-469D-A82B-1D9B8339E61C}" vid="{72CB0DBC-90B3-4977-85C4-ED2E6B9A3F55}"/>
    </a:ext>
  </a:extLst>
</a:theme>
</file>

<file path=ppt/theme/theme5.xml><?xml version="1.0" encoding="utf-8"?>
<a:theme xmlns:a="http://schemas.openxmlformats.org/drawingml/2006/main" name="5_Orange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053C2FF-E38D-469D-A82B-1D9B8339E61C}" vid="{9024E0F9-4F5C-484C-8332-F46DAE0EEB6C}"/>
    </a:ext>
  </a:extLst>
</a:theme>
</file>

<file path=ppt/theme/theme6.xml><?xml version="1.0" encoding="utf-8"?>
<a:theme xmlns:a="http://schemas.openxmlformats.org/drawingml/2006/main" name="6_Rosa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053C2FF-E38D-469D-A82B-1D9B8339E61C}" vid="{C63D4449-8148-4B0A-B27A-2ADBEC5977FF}"/>
    </a:ext>
  </a:extLst>
</a:theme>
</file>

<file path=ppt/theme/theme7.xml><?xml version="1.0" encoding="utf-8"?>
<a:theme xmlns:a="http://schemas.openxmlformats.org/drawingml/2006/main" name="7_Svart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053C2FF-E38D-469D-A82B-1D9B8339E61C}" vid="{FED7BF0D-152C-4BCD-A63A-8005FCE997D7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- Bredbild - Sidfot - Alla färger</Template>
  <TotalTime>687</TotalTime>
  <Words>869</Words>
  <Application>Microsoft Office PowerPoint</Application>
  <PresentationFormat>Anpassad</PresentationFormat>
  <Paragraphs>82</Paragraphs>
  <Slides>13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7</vt:i4>
      </vt:variant>
      <vt:variant>
        <vt:lpstr>Bildrubriker</vt:lpstr>
      </vt:variant>
      <vt:variant>
        <vt:i4>13</vt:i4>
      </vt:variant>
    </vt:vector>
  </HeadingPairs>
  <TitlesOfParts>
    <vt:vector size="24" baseType="lpstr">
      <vt:lpstr>ＭＳ Ｐゴシック</vt:lpstr>
      <vt:lpstr>Arial</vt:lpstr>
      <vt:lpstr>Symbol</vt:lpstr>
      <vt:lpstr>Times New Roman</vt:lpstr>
      <vt:lpstr>1_Blå</vt:lpstr>
      <vt:lpstr>2_Cyan</vt:lpstr>
      <vt:lpstr>3_Lila</vt:lpstr>
      <vt:lpstr>4_Grön</vt:lpstr>
      <vt:lpstr>5_Orange</vt:lpstr>
      <vt:lpstr>6_Rosa</vt:lpstr>
      <vt:lpstr>7_Svart</vt:lpstr>
      <vt:lpstr>Statsbidrag och stimulansmedel 2022  andra omgången Intresseanmälan för utförare senast 8 augusti  </vt:lpstr>
      <vt:lpstr>Tillfälle nummer två augusti 2022</vt:lpstr>
      <vt:lpstr>PowerPoint-presentation</vt:lpstr>
      <vt:lpstr>PowerPoint-presentation</vt:lpstr>
      <vt:lpstr>PowerPoint-presentation</vt:lpstr>
      <vt:lpstr>5. Säkerställa en god vård och omsorg av äldre personer – Socialstyrelsen  Sollentuna 2022 22 424 749 kr Medlen används utifrån lokala behov möjliggöra förbättring, utveckling samt stärka kompetens  </vt:lpstr>
      <vt:lpstr>7. Statsbidrag till kommunerna för att öka specialistundersköterskekompetens inom vård och omsorg om äldre samt vård och omsorg om personer med demenssjukdom – Socialstyrelsen Sollentuna 2022 192 745 kr Medlen används till 20% av lönekostnad, 50% från arbetsgivare, 30% egen finansiering. Går ej att få samtidigt som andra bidrag</vt:lpstr>
      <vt:lpstr>PowerPoint-presentation</vt:lpstr>
      <vt:lpstr>PowerPoint-presentation</vt:lpstr>
      <vt:lpstr>Forts redovisning</vt:lpstr>
      <vt:lpstr>PowerPoint-presentation</vt:lpstr>
      <vt:lpstr>PowerPoint-presentation</vt:lpstr>
      <vt:lpstr> </vt:lpstr>
    </vt:vector>
  </TitlesOfParts>
  <Manager/>
  <Company>Sollentuna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Stadsbidrag och stimulansmedel 2022</dc:title>
  <dc:subject/>
  <dc:creator>Tell, Christine</dc:creator>
  <cp:keywords/>
  <dc:description/>
  <cp:lastModifiedBy>Tell, Christine</cp:lastModifiedBy>
  <cp:revision>63</cp:revision>
  <cp:lastPrinted>2017-05-23T07:57:47Z</cp:lastPrinted>
  <dcterms:created xsi:type="dcterms:W3CDTF">2022-03-16T10:31:00Z</dcterms:created>
  <dcterms:modified xsi:type="dcterms:W3CDTF">2022-06-14T12:10:13Z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sdatum">
    <vt:filetime>2010-04-15T22:00:00Z</vt:filetime>
  </property>
  <property fmtid="{D5CDD505-2E9C-101B-9397-08002B2CF9AE}" pid="3" name="Version">
    <vt:i4>0</vt:i4>
  </property>
  <property fmtid="{D5CDD505-2E9C-101B-9397-08002B2CF9AE}" pid="4" name="NewSlide">
    <vt:bool>true</vt:bool>
  </property>
  <property fmtid="{D5CDD505-2E9C-101B-9397-08002B2CF9AE}" pid="5" name="Mall">
    <vt:lpwstr> </vt:lpwstr>
  </property>
</Properties>
</file>